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7" r:id="rId10"/>
    <p:sldId id="263" r:id="rId11"/>
    <p:sldId id="268" r:id="rId12"/>
    <p:sldId id="264" r:id="rId13"/>
    <p:sldId id="269" r:id="rId14"/>
    <p:sldId id="265" r:id="rId15"/>
    <p:sldId id="270" r:id="rId16"/>
    <p:sldId id="271" r:id="rId17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11" autoAdjust="0"/>
    <p:restoredTop sz="94660"/>
  </p:normalViewPr>
  <p:slideViewPr>
    <p:cSldViewPr>
      <p:cViewPr varScale="1">
        <p:scale>
          <a:sx n="73" d="100"/>
          <a:sy n="73" d="100"/>
        </p:scale>
        <p:origin x="-10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1CD67C3-C526-416B-978E-C5537DAFE28D}" type="datetimeFigureOut">
              <a:rPr lang="pt-PT" smtClean="0"/>
              <a:t>14-12-2012</a:t>
            </a:fld>
            <a:endParaRPr lang="pt-P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P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CA3444-6B37-4FCF-9007-0002EE9C2A4E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D67C3-C526-416B-978E-C5537DAFE28D}" type="datetimeFigureOut">
              <a:rPr lang="pt-PT" smtClean="0"/>
              <a:t>14-12-2012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A3444-6B37-4FCF-9007-0002EE9C2A4E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D67C3-C526-416B-978E-C5537DAFE28D}" type="datetimeFigureOut">
              <a:rPr lang="pt-PT" smtClean="0"/>
              <a:t>14-12-2012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A3444-6B37-4FCF-9007-0002EE9C2A4E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D67C3-C526-416B-978E-C5537DAFE28D}" type="datetimeFigureOut">
              <a:rPr lang="pt-PT" smtClean="0"/>
              <a:t>14-12-2012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A3444-6B37-4FCF-9007-0002EE9C2A4E}" type="slidenum">
              <a:rPr lang="pt-PT" smtClean="0"/>
              <a:t>‹nº›</a:t>
            </a:fld>
            <a:endParaRPr lang="pt-P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D67C3-C526-416B-978E-C5537DAFE28D}" type="datetimeFigureOut">
              <a:rPr lang="pt-PT" smtClean="0"/>
              <a:t>14-12-2012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A3444-6B37-4FCF-9007-0002EE9C2A4E}" type="slidenum">
              <a:rPr lang="pt-PT" smtClean="0"/>
              <a:t>‹nº›</a:t>
            </a:fld>
            <a:endParaRPr lang="pt-PT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D67C3-C526-416B-978E-C5537DAFE28D}" type="datetimeFigureOut">
              <a:rPr lang="pt-PT" smtClean="0"/>
              <a:t>14-12-2012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A3444-6B37-4FCF-9007-0002EE9C2A4E}" type="slidenum">
              <a:rPr lang="pt-PT" smtClean="0"/>
              <a:t>‹nº›</a:t>
            </a:fld>
            <a:endParaRPr lang="pt-P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D67C3-C526-416B-978E-C5537DAFE28D}" type="datetimeFigureOut">
              <a:rPr lang="pt-PT" smtClean="0"/>
              <a:t>14-12-2012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A3444-6B37-4FCF-9007-0002EE9C2A4E}" type="slidenum">
              <a:rPr lang="pt-PT" smtClean="0"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D67C3-C526-416B-978E-C5537DAFE28D}" type="datetimeFigureOut">
              <a:rPr lang="pt-PT" smtClean="0"/>
              <a:t>14-12-2012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A3444-6B37-4FCF-9007-0002EE9C2A4E}" type="slidenum">
              <a:rPr lang="pt-PT" smtClean="0"/>
              <a:t>‹nº›</a:t>
            </a:fld>
            <a:endParaRPr lang="pt-P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D67C3-C526-416B-978E-C5537DAFE28D}" type="datetimeFigureOut">
              <a:rPr lang="pt-PT" smtClean="0"/>
              <a:t>14-12-2012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A3444-6B37-4FCF-9007-0002EE9C2A4E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1CD67C3-C526-416B-978E-C5537DAFE28D}" type="datetimeFigureOut">
              <a:rPr lang="pt-PT" smtClean="0"/>
              <a:t>14-12-2012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A3444-6B37-4FCF-9007-0002EE9C2A4E}" type="slidenum">
              <a:rPr lang="pt-PT" smtClean="0"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1CD67C3-C526-416B-978E-C5537DAFE28D}" type="datetimeFigureOut">
              <a:rPr lang="pt-PT" smtClean="0"/>
              <a:t>14-12-2012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CA3444-6B37-4FCF-9007-0002EE9C2A4E}" type="slidenum">
              <a:rPr lang="pt-PT" smtClean="0"/>
              <a:t>‹nº›</a:t>
            </a:fld>
            <a:endParaRPr lang="pt-P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1CD67C3-C526-416B-978E-C5537DAFE28D}" type="datetimeFigureOut">
              <a:rPr lang="pt-PT" smtClean="0"/>
              <a:t>14-12-2012</a:t>
            </a:fld>
            <a:endParaRPr lang="pt-P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P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ECA3444-6B37-4FCF-9007-0002EE9C2A4E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psicologiab.wordpress.com/2010/11/24/cortex-cerebral/" TargetMode="External"/><Relationship Id="rId2" Type="http://schemas.openxmlformats.org/officeDocument/2006/relationships/hyperlink" Target="http://xa.yimg.com/kq/groups/24137146/1268903554/name/Cortex+Cerebral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nnonofc.blogspot.pt/2012/03/trabalho-cortex-cerebral.html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smtClean="0"/>
              <a:t>Córtex cerebral</a:t>
            </a: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Lobos,lesões e suas funções</a:t>
            </a:r>
            <a:endParaRPr lang="pt-PT" dirty="0"/>
          </a:p>
        </p:txBody>
      </p:sp>
      <p:pic>
        <p:nvPicPr>
          <p:cNvPr id="1026" name="Picture 2" descr="http://t2.gstatic.com/images?q=tbn:ANd9GcQN_cc3lDqmJqEkf9sRNM8o84oa8OSMg0RLJyGYqb4VgC43iTtk70uQ2Gp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2696"/>
            <a:ext cx="3370240" cy="2524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25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132856"/>
            <a:ext cx="8964488" cy="3960440"/>
          </a:xfrm>
        </p:spPr>
        <p:txBody>
          <a:bodyPr>
            <a:normAutofit/>
          </a:bodyPr>
          <a:lstStyle/>
          <a:p>
            <a:r>
              <a:rPr lang="pt-PT" dirty="0"/>
              <a:t>O lobo parietal </a:t>
            </a:r>
            <a:r>
              <a:rPr lang="pt-PT" dirty="0" smtClean="0"/>
              <a:t>localiza-se </a:t>
            </a:r>
            <a:r>
              <a:rPr lang="pt-PT" dirty="0"/>
              <a:t>na parte superior do cérebro, no córtex cerebral, interpreta os estímulos sensoriais provenientes do corpo, sendo responsável pela combinação das impressões relacionadas à forma, à textura e ao peso e as transformam em percepções gerais</a:t>
            </a:r>
            <a:r>
              <a:rPr lang="pt-PT" dirty="0" smtClean="0"/>
              <a:t>.</a:t>
            </a:r>
          </a:p>
          <a:p>
            <a:pPr marL="109728" indent="0">
              <a:buNone/>
            </a:pP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</p:spPr>
        <p:txBody>
          <a:bodyPr/>
          <a:lstStyle/>
          <a:p>
            <a:r>
              <a:rPr lang="pt-PT" dirty="0" smtClean="0"/>
              <a:t>Lobo Parietal</a:t>
            </a:r>
            <a:endParaRPr lang="pt-P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88640"/>
            <a:ext cx="3672408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803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7617030"/>
              </p:ext>
            </p:extLst>
          </p:nvPr>
        </p:nvGraphicFramePr>
        <p:xfrm>
          <a:off x="539552" y="1286967"/>
          <a:ext cx="8229600" cy="5571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119064"/>
                <a:gridCol w="1995736"/>
                <a:gridCol w="2057400"/>
              </a:tblGrid>
              <a:tr h="724713">
                <a:tc>
                  <a:txBody>
                    <a:bodyPr/>
                    <a:lstStyle/>
                    <a:p>
                      <a:r>
                        <a:rPr lang="pt-PT" dirty="0" smtClean="0"/>
                        <a:t>Lobos 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Área funcional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Efeitos</a:t>
                      </a:r>
                      <a:r>
                        <a:rPr lang="pt-PT" baseline="0" dirty="0" smtClean="0"/>
                        <a:t> 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Doença</a:t>
                      </a:r>
                      <a:endParaRPr lang="pt-PT" dirty="0"/>
                    </a:p>
                  </a:txBody>
                  <a:tcPr/>
                </a:tc>
              </a:tr>
              <a:tr h="2053058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Córtex</a:t>
                      </a:r>
                      <a:r>
                        <a:rPr lang="pt-PT" baseline="0" dirty="0" smtClean="0"/>
                        <a:t> somatossensorial primário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●Incapacidade de receber informação sensorial</a:t>
                      </a:r>
                    </a:p>
                    <a:p>
                      <a:r>
                        <a:rPr lang="pt-PT" dirty="0" smtClean="0"/>
                        <a:t>●Perda</a:t>
                      </a:r>
                      <a:r>
                        <a:rPr lang="pt-PT" baseline="0" dirty="0" smtClean="0"/>
                        <a:t> da sensasorial tátil,térmica e álgica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Anestesia cortical</a:t>
                      </a:r>
                      <a:endParaRPr lang="pt-PT" dirty="0"/>
                    </a:p>
                  </a:txBody>
                  <a:tcPr/>
                </a:tc>
              </a:tr>
              <a:tr h="2299425">
                <a:tc>
                  <a:txBody>
                    <a:bodyPr/>
                    <a:lstStyle/>
                    <a:p>
                      <a:r>
                        <a:rPr lang="pt-PT" dirty="0" smtClean="0"/>
                        <a:t>Parietal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Córtex</a:t>
                      </a:r>
                      <a:r>
                        <a:rPr lang="pt-PT" baseline="0" dirty="0" smtClean="0"/>
                        <a:t> somassensorial secundário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●Incapacidade de reconhecer um objeto</a:t>
                      </a:r>
                      <a:r>
                        <a:rPr lang="pt-PT" baseline="0" dirty="0" smtClean="0"/>
                        <a:t> pelo tato</a:t>
                      </a:r>
                    </a:p>
                    <a:p>
                      <a:r>
                        <a:rPr lang="pt-PT" baseline="0" dirty="0" smtClean="0"/>
                        <a:t>●Incapacidade de localizar sensações táteis e térmicas do corpo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Agnosia somassensorial ou assomatognosia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pt-PT" dirty="0" smtClean="0"/>
              <a:t>Efeitos de lesões localizadas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92708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2708920"/>
            <a:ext cx="8229600" cy="2722307"/>
          </a:xfrm>
        </p:spPr>
        <p:txBody>
          <a:bodyPr/>
          <a:lstStyle/>
          <a:p>
            <a:r>
              <a:rPr lang="pt-PT" dirty="0" smtClean="0"/>
              <a:t>O lobo frontal é especialista no comando dos movimentos corporais.</a:t>
            </a:r>
          </a:p>
          <a:p>
            <a:r>
              <a:rPr lang="pt-PT" dirty="0" smtClean="0"/>
              <a:t>Inclui as áreas motoras que podem ser primárias ou secundárias </a:t>
            </a:r>
            <a:endParaRPr lang="pt-P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Lobo Frontal</a:t>
            </a:r>
            <a:endParaRPr lang="pt-P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32657"/>
            <a:ext cx="3171056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827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8755210"/>
              </p:ext>
            </p:extLst>
          </p:nvPr>
        </p:nvGraphicFramePr>
        <p:xfrm>
          <a:off x="457200" y="1481138"/>
          <a:ext cx="8229600" cy="5225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449955">
                <a:tc>
                  <a:txBody>
                    <a:bodyPr/>
                    <a:lstStyle/>
                    <a:p>
                      <a:r>
                        <a:rPr lang="pt-PT" dirty="0" smtClean="0"/>
                        <a:t>lobo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Área funcional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Efeitos 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Doença </a:t>
                      </a:r>
                      <a:endParaRPr lang="pt-PT" dirty="0"/>
                    </a:p>
                  </a:txBody>
                  <a:tcPr/>
                </a:tc>
              </a:tr>
              <a:tr h="1209875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Córtex</a:t>
                      </a:r>
                      <a:r>
                        <a:rPr lang="pt-PT" baseline="0" dirty="0" smtClean="0"/>
                        <a:t> motor primário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●Incapacidade de executar movimentos finos e precisos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Paralisia cortical</a:t>
                      </a:r>
                      <a:endParaRPr lang="pt-PT" dirty="0"/>
                    </a:p>
                  </a:txBody>
                  <a:tcPr/>
                </a:tc>
              </a:tr>
              <a:tr h="1711771">
                <a:tc>
                  <a:txBody>
                    <a:bodyPr/>
                    <a:lstStyle/>
                    <a:p>
                      <a:r>
                        <a:rPr lang="pt-PT" dirty="0" smtClean="0"/>
                        <a:t>Frontal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Córtex motor secundário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●Incapacidade de organizar</a:t>
                      </a:r>
                      <a:r>
                        <a:rPr lang="pt-PT" baseline="0" dirty="0" smtClean="0"/>
                        <a:t> e de planear os movimentos numa sequência unificada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Apraxia </a:t>
                      </a:r>
                      <a:endParaRPr lang="pt-PT" dirty="0"/>
                    </a:p>
                  </a:txBody>
                  <a:tcPr/>
                </a:tc>
              </a:tr>
              <a:tr h="449955">
                <a:tc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●Incapacidade de se expressar escrevendo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Agrafia ou apraxia da</a:t>
                      </a:r>
                      <a:r>
                        <a:rPr lang="pt-PT" baseline="0" dirty="0" smtClean="0"/>
                        <a:t> escrita</a:t>
                      </a:r>
                      <a:endParaRPr lang="pt-PT" dirty="0"/>
                    </a:p>
                  </a:txBody>
                  <a:tcPr/>
                </a:tc>
              </a:tr>
              <a:tr h="449955">
                <a:tc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●Incapacidade de se expressar falando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Afasia ou apraxia de linguagem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Efeitos de lesões localizadas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83777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curiosidades</a:t>
            </a:r>
            <a:endParaRPr lang="pt-PT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34475"/>
          </a:xfrm>
        </p:spPr>
        <p:txBody>
          <a:bodyPr/>
          <a:lstStyle/>
          <a:p>
            <a:r>
              <a:rPr lang="pt-PT" u="sng" dirty="0" smtClean="0"/>
              <a:t>O caso de Phineas Gage </a:t>
            </a:r>
          </a:p>
          <a:p>
            <a:r>
              <a:rPr lang="pt-PT" dirty="0" smtClean="0"/>
              <a:t>Phineas Gage sobreviveu a um acidente de trabalho em que a barra de ferro lhe atravessou a cabeça.</a:t>
            </a:r>
          </a:p>
          <a:p>
            <a:r>
              <a:rPr lang="pt-PT" u="sng" dirty="0" smtClean="0"/>
              <a:t>O caso de Elliot</a:t>
            </a:r>
          </a:p>
          <a:p>
            <a:r>
              <a:rPr lang="pt-PT" dirty="0" smtClean="0"/>
              <a:t>Elliot foi submetido a uma cirurgia para a remoção de um tumor cerebral, e sofreu danos no córtex cerebral.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0"/>
            <a:ext cx="2615163" cy="1961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854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320480"/>
          </a:xfrm>
        </p:spPr>
        <p:txBody>
          <a:bodyPr>
            <a:normAutofit/>
          </a:bodyPr>
          <a:lstStyle/>
          <a:p>
            <a:r>
              <a:rPr lang="pt-PT" dirty="0">
                <a:hlinkClick r:id="rId2"/>
              </a:rPr>
              <a:t>http://</a:t>
            </a:r>
            <a:r>
              <a:rPr lang="pt-PT" dirty="0" smtClean="0">
                <a:hlinkClick r:id="rId2"/>
              </a:rPr>
              <a:t>xa.yimg.com/kq/groups/24137146/1268903554/name/Cortex+Cerebral.pdf</a:t>
            </a:r>
            <a:endParaRPr lang="pt-PT" dirty="0" smtClean="0"/>
          </a:p>
          <a:p>
            <a:r>
              <a:rPr lang="pt-PT" dirty="0">
                <a:hlinkClick r:id="rId3"/>
              </a:rPr>
              <a:t>http://psicologiab.wordpress.com/2010/11/24/cortex-cerebral</a:t>
            </a:r>
            <a:r>
              <a:rPr lang="pt-PT" dirty="0" smtClean="0">
                <a:hlinkClick r:id="rId3"/>
              </a:rPr>
              <a:t>/</a:t>
            </a:r>
            <a:endParaRPr lang="pt-PT" dirty="0" smtClean="0"/>
          </a:p>
          <a:p>
            <a:r>
              <a:rPr lang="pt-PT" dirty="0" smtClean="0">
                <a:hlinkClick r:id="rId4"/>
              </a:rPr>
              <a:t>http</a:t>
            </a:r>
            <a:r>
              <a:rPr lang="pt-PT" dirty="0">
                <a:hlinkClick r:id="rId4"/>
              </a:rPr>
              <a:t>://</a:t>
            </a:r>
            <a:r>
              <a:rPr lang="pt-PT" dirty="0" smtClean="0">
                <a:hlinkClick r:id="rId4"/>
              </a:rPr>
              <a:t>cnnonofc.blogspot.pt/2012/03/trabalho-cortex-cerebral.html</a:t>
            </a:r>
            <a:endParaRPr lang="pt-PT" dirty="0" smtClean="0"/>
          </a:p>
          <a:p>
            <a:pPr marL="109728" indent="0">
              <a:buNone/>
            </a:pPr>
            <a:r>
              <a:rPr lang="pt-PT" sz="4000" dirty="0" smtClean="0"/>
              <a:t>biografia:</a:t>
            </a:r>
          </a:p>
          <a:p>
            <a:pPr marL="109728" indent="0">
              <a:buNone/>
            </a:pPr>
            <a:r>
              <a:rPr lang="pt-PT" sz="2800" dirty="0" smtClean="0"/>
              <a:t>Livro de psicologia B</a:t>
            </a:r>
            <a:endParaRPr lang="pt-PT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Webgrafia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13356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PT" sz="7200" u="sng" dirty="0"/>
              <a:t>F</a:t>
            </a:r>
            <a:r>
              <a:rPr lang="pt-PT" sz="7200" u="sng" dirty="0" smtClean="0"/>
              <a:t>im</a:t>
            </a:r>
            <a:endParaRPr lang="pt-PT" sz="7200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188" y="1514475"/>
            <a:ext cx="4619625" cy="382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1645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O córtex cerebral é a parte mais desenvolvida do cérebro</a:t>
            </a:r>
          </a:p>
          <a:p>
            <a:r>
              <a:rPr lang="pt-PT" dirty="0" smtClean="0"/>
              <a:t>O córtex é rico em neurónios.</a:t>
            </a:r>
          </a:p>
          <a:p>
            <a:r>
              <a:rPr lang="pt-PT" dirty="0" smtClean="0"/>
              <a:t>É responsável por partes muito importantes do ser humano como o raciocínio,o pensamento,a memória,a visão,o tato,o olfacto,a audição,entre outras.</a:t>
            </a:r>
          </a:p>
          <a:p>
            <a:endParaRPr lang="pt-P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Definição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15784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2" y="0"/>
            <a:ext cx="914574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570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996952"/>
            <a:ext cx="9144000" cy="3861048"/>
          </a:xfrm>
        </p:spPr>
        <p:txBody>
          <a:bodyPr>
            <a:normAutofit/>
          </a:bodyPr>
          <a:lstStyle/>
          <a:p>
            <a:r>
              <a:rPr lang="pt-PT" dirty="0" smtClean="0"/>
              <a:t>O córtex que cobre cada hemisfério apresenta quatro regiões ou lobos cerebrais:</a:t>
            </a:r>
          </a:p>
          <a:p>
            <a:pPr marL="109728" indent="0">
              <a:buNone/>
            </a:pPr>
            <a:r>
              <a:rPr lang="pt-PT" dirty="0" smtClean="0"/>
              <a:t>      </a:t>
            </a:r>
            <a:r>
              <a:rPr lang="pt-PT" dirty="0"/>
              <a:t>●</a:t>
            </a:r>
            <a:r>
              <a:rPr lang="pt-PT" dirty="0" smtClean="0"/>
              <a:t> Lobo occipital, responsável pela visao;</a:t>
            </a:r>
          </a:p>
          <a:p>
            <a:pPr marL="109728" indent="0">
              <a:buNone/>
            </a:pPr>
            <a:r>
              <a:rPr lang="pt-PT" dirty="0"/>
              <a:t> </a:t>
            </a:r>
            <a:r>
              <a:rPr lang="pt-PT" dirty="0" smtClean="0"/>
              <a:t>     ● Lobo temporal, responsável pela audição;</a:t>
            </a:r>
          </a:p>
          <a:p>
            <a:pPr marL="109728" indent="0">
              <a:buNone/>
            </a:pPr>
            <a:r>
              <a:rPr lang="pt-PT" dirty="0"/>
              <a:t> </a:t>
            </a:r>
            <a:r>
              <a:rPr lang="pt-PT" dirty="0" smtClean="0"/>
              <a:t>     ● Lobo parietal, responsável pelas sensações do corpo;</a:t>
            </a:r>
          </a:p>
          <a:p>
            <a:pPr marL="109728" indent="0">
              <a:buNone/>
            </a:pPr>
            <a:r>
              <a:rPr lang="pt-PT" dirty="0" smtClean="0"/>
              <a:t>      ●Lobo frontal, responsável pelos movimentos. </a:t>
            </a:r>
            <a:endParaRPr lang="pt-P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/>
          <a:lstStyle/>
          <a:p>
            <a:r>
              <a:rPr lang="pt-PT" dirty="0" smtClean="0"/>
              <a:t>Lobos Cerebrais</a:t>
            </a:r>
            <a:endParaRPr lang="pt-PT" dirty="0"/>
          </a:p>
        </p:txBody>
      </p:sp>
      <p:pic>
        <p:nvPicPr>
          <p:cNvPr id="3074" name="Picture 2" descr="http://tathianatrocoli.files.wordpress.com/2009/12/lob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60648"/>
            <a:ext cx="381000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87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/>
          <a:lstStyle/>
          <a:p>
            <a:r>
              <a:rPr lang="pt-PT" dirty="0" smtClean="0"/>
              <a:t>Nos lobos existem dois tipos de áreas: áreas primárias e áreas secundárias.</a:t>
            </a:r>
          </a:p>
          <a:p>
            <a:endParaRPr lang="pt-PT" dirty="0" smtClean="0"/>
          </a:p>
          <a:p>
            <a:r>
              <a:rPr lang="pt-PT" dirty="0" smtClean="0"/>
              <a:t>Áreas Primárias funcionam como estações recetoras de informação sensorial ou como centros de transmissão de ordens motoras.</a:t>
            </a:r>
          </a:p>
          <a:p>
            <a:endParaRPr lang="pt-PT" dirty="0" smtClean="0"/>
          </a:p>
          <a:p>
            <a:r>
              <a:rPr lang="pt-PT" dirty="0" smtClean="0"/>
              <a:t>Áreas secundárias coordenam e integram a informação recebida nas áreas primárias.</a:t>
            </a:r>
          </a:p>
          <a:p>
            <a:endParaRPr lang="pt-P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Organização Funcional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19931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/>
          <a:lstStyle/>
          <a:p>
            <a:r>
              <a:rPr lang="pt-PT" dirty="0" smtClean="0"/>
              <a:t>O </a:t>
            </a:r>
            <a:r>
              <a:rPr lang="pt-PT" dirty="0"/>
              <a:t>lobo occipital </a:t>
            </a:r>
            <a:r>
              <a:rPr lang="pt-PT" dirty="0" smtClean="0"/>
              <a:t>está localizado </a:t>
            </a:r>
            <a:r>
              <a:rPr lang="pt-PT" dirty="0"/>
              <a:t>na parte póstero-inferior do cérebro. Coberta pelo córtex cerebral, esta área é também designada por córtex visual, porque processa os estímulos visuais</a:t>
            </a:r>
            <a:r>
              <a:rPr lang="pt-PT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Lobo Occipital</a:t>
            </a:r>
            <a:endParaRPr lang="pt-P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"/>
            <a:ext cx="2952328" cy="2276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448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2086739"/>
              </p:ext>
            </p:extLst>
          </p:nvPr>
        </p:nvGraphicFramePr>
        <p:xfrm>
          <a:off x="179512" y="1700808"/>
          <a:ext cx="8229600" cy="5184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629415">
                <a:tc>
                  <a:txBody>
                    <a:bodyPr/>
                    <a:lstStyle/>
                    <a:p>
                      <a:r>
                        <a:rPr lang="pt-PT" dirty="0" smtClean="0"/>
                        <a:t>lobo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Área funcional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efeitos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doenças</a:t>
                      </a:r>
                      <a:endParaRPr lang="pt-PT" dirty="0"/>
                    </a:p>
                  </a:txBody>
                  <a:tcPr/>
                </a:tc>
              </a:tr>
              <a:tr h="1086387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Córtex</a:t>
                      </a:r>
                      <a:r>
                        <a:rPr lang="pt-PT" baseline="0" dirty="0" smtClean="0"/>
                        <a:t> visual</a:t>
                      </a:r>
                    </a:p>
                    <a:p>
                      <a:r>
                        <a:rPr lang="pt-PT" baseline="0" dirty="0" smtClean="0"/>
                        <a:t>primário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●Incapacidade de receber informação visual</a:t>
                      </a:r>
                    </a:p>
                    <a:p>
                      <a:r>
                        <a:rPr lang="pt-PT" dirty="0" smtClean="0"/>
                        <a:t>●perda de visão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Cegueira cortical</a:t>
                      </a:r>
                      <a:endParaRPr lang="pt-PT" dirty="0"/>
                    </a:p>
                  </a:txBody>
                  <a:tcPr/>
                </a:tc>
              </a:tr>
              <a:tr h="629415">
                <a:tc>
                  <a:txBody>
                    <a:bodyPr/>
                    <a:lstStyle/>
                    <a:p>
                      <a:r>
                        <a:rPr lang="pt-PT" dirty="0" smtClean="0"/>
                        <a:t>occipital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Córtex visual secundário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●Incapacidade</a:t>
                      </a:r>
                      <a:r>
                        <a:rPr lang="pt-PT" baseline="0" dirty="0" smtClean="0"/>
                        <a:t> de reconhecer e de identificar visualmente objectos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Agnosia</a:t>
                      </a:r>
                      <a:r>
                        <a:rPr lang="pt-PT" baseline="0" dirty="0" smtClean="0"/>
                        <a:t> visual</a:t>
                      </a:r>
                      <a:endParaRPr lang="pt-PT" dirty="0"/>
                    </a:p>
                  </a:txBody>
                  <a:tcPr/>
                </a:tc>
              </a:tr>
              <a:tr h="1629081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●Incapacidade de compreender os sinais</a:t>
                      </a:r>
                      <a:r>
                        <a:rPr lang="pt-PT" baseline="0" dirty="0" smtClean="0"/>
                        <a:t> gráficos da escrita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Cegueira</a:t>
                      </a:r>
                      <a:r>
                        <a:rPr lang="pt-PT" baseline="0" dirty="0" smtClean="0"/>
                        <a:t> verbal ou alexia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Efeitos de lesões localizadas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13313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/>
          <a:lstStyle/>
          <a:p>
            <a:r>
              <a:rPr lang="pt-PT" dirty="0"/>
              <a:t>Os lobos temporais estão localizados na zona por cima das orelhas tendo como principal função processar os estímulos auditivos. Os sons produzem-se quando a área auditiva primária é estimulada.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Lobo Temporal</a:t>
            </a:r>
            <a:endParaRPr lang="pt-P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9383" y="33832"/>
            <a:ext cx="2640969" cy="1594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326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1967313"/>
              </p:ext>
            </p:extLst>
          </p:nvPr>
        </p:nvGraphicFramePr>
        <p:xfrm>
          <a:off x="611560" y="1256811"/>
          <a:ext cx="8013576" cy="4836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3394"/>
                <a:gridCol w="2003394"/>
                <a:gridCol w="2003394"/>
                <a:gridCol w="2003394"/>
              </a:tblGrid>
              <a:tr h="721685">
                <a:tc>
                  <a:txBody>
                    <a:bodyPr/>
                    <a:lstStyle/>
                    <a:p>
                      <a:r>
                        <a:rPr lang="pt-PT" dirty="0" smtClean="0"/>
                        <a:t>lobo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Área</a:t>
                      </a:r>
                      <a:r>
                        <a:rPr lang="pt-PT" baseline="0" dirty="0" smtClean="0"/>
                        <a:t> funcional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efeitos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doença</a:t>
                      </a:r>
                      <a:endParaRPr lang="pt-PT" dirty="0"/>
                    </a:p>
                  </a:txBody>
                  <a:tcPr/>
                </a:tc>
              </a:tr>
              <a:tr h="1641105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Córtex</a:t>
                      </a:r>
                      <a:r>
                        <a:rPr lang="pt-PT" baseline="0" dirty="0" smtClean="0"/>
                        <a:t> auditivo primário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●Incapacidade</a:t>
                      </a:r>
                      <a:r>
                        <a:rPr lang="pt-PT" baseline="0" dirty="0" smtClean="0"/>
                        <a:t> de receber informação sonora</a:t>
                      </a:r>
                    </a:p>
                    <a:p>
                      <a:r>
                        <a:rPr lang="pt-PT" baseline="0" dirty="0" smtClean="0"/>
                        <a:t>●Perda de audição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Surdez cortical</a:t>
                      </a:r>
                      <a:endParaRPr lang="pt-PT" dirty="0"/>
                    </a:p>
                  </a:txBody>
                  <a:tcPr/>
                </a:tc>
              </a:tr>
              <a:tr h="1122861">
                <a:tc>
                  <a:txBody>
                    <a:bodyPr/>
                    <a:lstStyle/>
                    <a:p>
                      <a:r>
                        <a:rPr lang="pt-PT" dirty="0" smtClean="0"/>
                        <a:t>Temporal 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Córtex auditivo secundário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●Incapacidade de reconhecer e identificar sons vulgares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Agnosia auditiva</a:t>
                      </a:r>
                      <a:endParaRPr lang="pt-PT" dirty="0"/>
                    </a:p>
                  </a:txBody>
                  <a:tcPr/>
                </a:tc>
              </a:tr>
              <a:tr h="1176771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●Incapacidade de interpretar o significado do discurso oral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Surdez verbal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Efeitos de lesões localizadas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02856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524</TotalTime>
  <Words>561</Words>
  <Application>Microsoft Office PowerPoint</Application>
  <PresentationFormat>Apresentação no Ecrã (4:3)</PresentationFormat>
  <Paragraphs>101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16</vt:i4>
      </vt:variant>
    </vt:vector>
  </HeadingPairs>
  <TitlesOfParts>
    <vt:vector size="17" baseType="lpstr">
      <vt:lpstr>Concourse</vt:lpstr>
      <vt:lpstr>Córtex cerebral</vt:lpstr>
      <vt:lpstr>Definição </vt:lpstr>
      <vt:lpstr>Apresentação do PowerPoint</vt:lpstr>
      <vt:lpstr>Lobos Cerebrais</vt:lpstr>
      <vt:lpstr>Organização Funcional</vt:lpstr>
      <vt:lpstr>Lobo Occipital</vt:lpstr>
      <vt:lpstr>Efeitos de lesões localizadas</vt:lpstr>
      <vt:lpstr>Lobo Temporal</vt:lpstr>
      <vt:lpstr>Efeitos de lesões localizadas</vt:lpstr>
      <vt:lpstr>Lobo Parietal</vt:lpstr>
      <vt:lpstr>Efeitos de lesões localizadas</vt:lpstr>
      <vt:lpstr>Lobo Frontal</vt:lpstr>
      <vt:lpstr>Efeitos de lesões localizadas</vt:lpstr>
      <vt:lpstr>curiosidades</vt:lpstr>
      <vt:lpstr>Webgrafia </vt:lpstr>
      <vt:lpstr>Fim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Cortex cerebral</dc:title>
  <dc:creator>Nunes</dc:creator>
  <cp:lastModifiedBy>orlando</cp:lastModifiedBy>
  <cp:revision>28</cp:revision>
  <dcterms:created xsi:type="dcterms:W3CDTF">2012-10-31T16:30:12Z</dcterms:created>
  <dcterms:modified xsi:type="dcterms:W3CDTF">2012-12-14T00:30:16Z</dcterms:modified>
  <cp:contentStatus/>
</cp:coreProperties>
</file>